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1"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5" r:id="rId17"/>
    <p:sldId id="276" r:id="rId18"/>
    <p:sldId id="274" r:id="rId19"/>
    <p:sldId id="272" r:id="rId20"/>
    <p:sldId id="273" r:id="rId21"/>
    <p:sldId id="277" r:id="rId22"/>
    <p:sldId id="280" r:id="rId23"/>
    <p:sldId id="278" r:id="rId24"/>
    <p:sldId id="279"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1287E0-F018-4967-B84C-FA89D0C8C946}" type="datetimeFigureOut">
              <a:rPr lang="en-US" smtClean="0"/>
              <a:t>12/16/2016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825655-6496-49C2-9AC0-04EC3643C2DF}" type="slidenum">
              <a:rPr lang="en-US" smtClean="0"/>
              <a:t>‹#›</a:t>
            </a:fld>
            <a:endParaRPr lang="en-US"/>
          </a:p>
        </p:txBody>
      </p:sp>
    </p:spTree>
    <p:extLst>
      <p:ext uri="{BB962C8B-B14F-4D97-AF65-F5344CB8AC3E}">
        <p14:creationId xmlns:p14="http://schemas.microsoft.com/office/powerpoint/2010/main" val="4122534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1287E0-F018-4967-B84C-FA89D0C8C946}" type="datetimeFigureOut">
              <a:rPr lang="en-US" smtClean="0"/>
              <a:t>12/16/2016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825655-6496-49C2-9AC0-04EC3643C2DF}" type="slidenum">
              <a:rPr lang="en-US" smtClean="0"/>
              <a:t>‹#›</a:t>
            </a:fld>
            <a:endParaRPr lang="en-US"/>
          </a:p>
        </p:txBody>
      </p:sp>
    </p:spTree>
    <p:extLst>
      <p:ext uri="{BB962C8B-B14F-4D97-AF65-F5344CB8AC3E}">
        <p14:creationId xmlns:p14="http://schemas.microsoft.com/office/powerpoint/2010/main" val="2489977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1287E0-F018-4967-B84C-FA89D0C8C946}" type="datetimeFigureOut">
              <a:rPr lang="en-US" smtClean="0"/>
              <a:t>12/16/2016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825655-6496-49C2-9AC0-04EC3643C2DF}" type="slidenum">
              <a:rPr lang="en-US" smtClean="0"/>
              <a:t>‹#›</a:t>
            </a:fld>
            <a:endParaRPr lang="en-US"/>
          </a:p>
        </p:txBody>
      </p:sp>
    </p:spTree>
    <p:extLst>
      <p:ext uri="{BB962C8B-B14F-4D97-AF65-F5344CB8AC3E}">
        <p14:creationId xmlns:p14="http://schemas.microsoft.com/office/powerpoint/2010/main" val="1617593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1287E0-F018-4967-B84C-FA89D0C8C946}" type="datetimeFigureOut">
              <a:rPr lang="en-US" smtClean="0"/>
              <a:t>12/16/2016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825655-6496-49C2-9AC0-04EC3643C2DF}" type="slidenum">
              <a:rPr lang="en-US" smtClean="0"/>
              <a:t>‹#›</a:t>
            </a:fld>
            <a:endParaRPr lang="en-US"/>
          </a:p>
        </p:txBody>
      </p:sp>
    </p:spTree>
    <p:extLst>
      <p:ext uri="{BB962C8B-B14F-4D97-AF65-F5344CB8AC3E}">
        <p14:creationId xmlns:p14="http://schemas.microsoft.com/office/powerpoint/2010/main" val="2273544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1287E0-F018-4967-B84C-FA89D0C8C946}" type="datetimeFigureOut">
              <a:rPr lang="en-US" smtClean="0"/>
              <a:t>12/16/2016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825655-6496-49C2-9AC0-04EC3643C2DF}" type="slidenum">
              <a:rPr lang="en-US" smtClean="0"/>
              <a:t>‹#›</a:t>
            </a:fld>
            <a:endParaRPr lang="en-US"/>
          </a:p>
        </p:txBody>
      </p:sp>
    </p:spTree>
    <p:extLst>
      <p:ext uri="{BB962C8B-B14F-4D97-AF65-F5344CB8AC3E}">
        <p14:creationId xmlns:p14="http://schemas.microsoft.com/office/powerpoint/2010/main" val="2789552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91287E0-F018-4967-B84C-FA89D0C8C946}" type="datetimeFigureOut">
              <a:rPr lang="en-US" smtClean="0"/>
              <a:t>12/16/2016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825655-6496-49C2-9AC0-04EC3643C2DF}" type="slidenum">
              <a:rPr lang="en-US" smtClean="0"/>
              <a:t>‹#›</a:t>
            </a:fld>
            <a:endParaRPr lang="en-US"/>
          </a:p>
        </p:txBody>
      </p:sp>
    </p:spTree>
    <p:extLst>
      <p:ext uri="{BB962C8B-B14F-4D97-AF65-F5344CB8AC3E}">
        <p14:creationId xmlns:p14="http://schemas.microsoft.com/office/powerpoint/2010/main" val="536595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1287E0-F018-4967-B84C-FA89D0C8C946}" type="datetimeFigureOut">
              <a:rPr lang="en-US" smtClean="0"/>
              <a:t>12/16/2016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825655-6496-49C2-9AC0-04EC3643C2DF}" type="slidenum">
              <a:rPr lang="en-US" smtClean="0"/>
              <a:t>‹#›</a:t>
            </a:fld>
            <a:endParaRPr lang="en-US"/>
          </a:p>
        </p:txBody>
      </p:sp>
    </p:spTree>
    <p:extLst>
      <p:ext uri="{BB962C8B-B14F-4D97-AF65-F5344CB8AC3E}">
        <p14:creationId xmlns:p14="http://schemas.microsoft.com/office/powerpoint/2010/main" val="2281770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91287E0-F018-4967-B84C-FA89D0C8C946}" type="datetimeFigureOut">
              <a:rPr lang="en-US" smtClean="0"/>
              <a:t>12/16/2016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825655-6496-49C2-9AC0-04EC3643C2DF}" type="slidenum">
              <a:rPr lang="en-US" smtClean="0"/>
              <a:t>‹#›</a:t>
            </a:fld>
            <a:endParaRPr lang="en-US"/>
          </a:p>
        </p:txBody>
      </p:sp>
    </p:spTree>
    <p:extLst>
      <p:ext uri="{BB962C8B-B14F-4D97-AF65-F5344CB8AC3E}">
        <p14:creationId xmlns:p14="http://schemas.microsoft.com/office/powerpoint/2010/main" val="2803796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1287E0-F018-4967-B84C-FA89D0C8C946}" type="datetimeFigureOut">
              <a:rPr lang="en-US" smtClean="0"/>
              <a:t>12/16/2016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825655-6496-49C2-9AC0-04EC3643C2DF}" type="slidenum">
              <a:rPr lang="en-US" smtClean="0"/>
              <a:t>‹#›</a:t>
            </a:fld>
            <a:endParaRPr lang="en-US"/>
          </a:p>
        </p:txBody>
      </p:sp>
    </p:spTree>
    <p:extLst>
      <p:ext uri="{BB962C8B-B14F-4D97-AF65-F5344CB8AC3E}">
        <p14:creationId xmlns:p14="http://schemas.microsoft.com/office/powerpoint/2010/main" val="3511029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1287E0-F018-4967-B84C-FA89D0C8C946}" type="datetimeFigureOut">
              <a:rPr lang="en-US" smtClean="0"/>
              <a:t>12/16/2016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825655-6496-49C2-9AC0-04EC3643C2DF}" type="slidenum">
              <a:rPr lang="en-US" smtClean="0"/>
              <a:t>‹#›</a:t>
            </a:fld>
            <a:endParaRPr lang="en-US"/>
          </a:p>
        </p:txBody>
      </p:sp>
    </p:spTree>
    <p:extLst>
      <p:ext uri="{BB962C8B-B14F-4D97-AF65-F5344CB8AC3E}">
        <p14:creationId xmlns:p14="http://schemas.microsoft.com/office/powerpoint/2010/main" val="1511272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1287E0-F018-4967-B84C-FA89D0C8C946}" type="datetimeFigureOut">
              <a:rPr lang="en-US" smtClean="0"/>
              <a:t>12/16/2016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825655-6496-49C2-9AC0-04EC3643C2DF}" type="slidenum">
              <a:rPr lang="en-US" smtClean="0"/>
              <a:t>‹#›</a:t>
            </a:fld>
            <a:endParaRPr lang="en-US"/>
          </a:p>
        </p:txBody>
      </p:sp>
    </p:spTree>
    <p:extLst>
      <p:ext uri="{BB962C8B-B14F-4D97-AF65-F5344CB8AC3E}">
        <p14:creationId xmlns:p14="http://schemas.microsoft.com/office/powerpoint/2010/main" val="2871400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1287E0-F018-4967-B84C-FA89D0C8C946}" type="datetimeFigureOut">
              <a:rPr lang="en-US" smtClean="0"/>
              <a:t>12/16/2016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825655-6496-49C2-9AC0-04EC3643C2DF}" type="slidenum">
              <a:rPr lang="en-US" smtClean="0"/>
              <a:t>‹#›</a:t>
            </a:fld>
            <a:endParaRPr lang="en-US"/>
          </a:p>
        </p:txBody>
      </p:sp>
    </p:spTree>
    <p:extLst>
      <p:ext uri="{BB962C8B-B14F-4D97-AF65-F5344CB8AC3E}">
        <p14:creationId xmlns:p14="http://schemas.microsoft.com/office/powerpoint/2010/main" val="3717667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917575"/>
          </a:xfrm>
        </p:spPr>
        <p:txBody>
          <a:bodyPr/>
          <a:lstStyle/>
          <a:p>
            <a:r>
              <a:rPr lang="en-US" dirty="0" smtClean="0"/>
              <a:t>Exercise 13</a:t>
            </a:r>
            <a:endParaRPr lang="en-US" dirty="0"/>
          </a:p>
        </p:txBody>
      </p:sp>
      <p:sp>
        <p:nvSpPr>
          <p:cNvPr id="5" name="Title 1"/>
          <p:cNvSpPr txBox="1">
            <a:spLocks/>
          </p:cNvSpPr>
          <p:nvPr/>
        </p:nvSpPr>
        <p:spPr>
          <a:xfrm>
            <a:off x="533400" y="2362199"/>
            <a:ext cx="8137236" cy="9175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t>Phyla Platyhelminthes and </a:t>
            </a:r>
            <a:r>
              <a:rPr lang="en-US" sz="4000" dirty="0" err="1" smtClean="0"/>
              <a:t>Nematoda</a:t>
            </a:r>
            <a:endParaRPr lang="en-US" sz="4000" dirty="0"/>
          </a:p>
        </p:txBody>
      </p:sp>
    </p:spTree>
    <p:extLst>
      <p:ext uri="{BB962C8B-B14F-4D97-AF65-F5344CB8AC3E}">
        <p14:creationId xmlns:p14="http://schemas.microsoft.com/office/powerpoint/2010/main" val="3983890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1616" b="2133"/>
          <a:stretch/>
        </p:blipFill>
        <p:spPr>
          <a:xfrm>
            <a:off x="1143000" y="1607127"/>
            <a:ext cx="6858000" cy="4950692"/>
          </a:xfrm>
          <a:prstGeom prst="rect">
            <a:avLst/>
          </a:prstGeom>
        </p:spPr>
      </p:pic>
      <p:sp>
        <p:nvSpPr>
          <p:cNvPr id="4" name="Title 1"/>
          <p:cNvSpPr>
            <a:spLocks noGrp="1"/>
          </p:cNvSpPr>
          <p:nvPr>
            <p:ph type="title"/>
          </p:nvPr>
        </p:nvSpPr>
        <p:spPr>
          <a:xfrm>
            <a:off x="152400" y="274638"/>
            <a:ext cx="8915400" cy="1143000"/>
          </a:xfrm>
        </p:spPr>
        <p:txBody>
          <a:bodyPr>
            <a:normAutofit/>
          </a:bodyPr>
          <a:lstStyle/>
          <a:p>
            <a:r>
              <a:rPr lang="en-US" i="1" dirty="0" smtClean="0"/>
              <a:t>Schistosoma</a:t>
            </a:r>
            <a:r>
              <a:rPr lang="en-US" dirty="0" smtClean="0"/>
              <a:t> male and female</a:t>
            </a:r>
            <a:endParaRPr lang="en-US" i="1" dirty="0"/>
          </a:p>
        </p:txBody>
      </p:sp>
    </p:spTree>
    <p:extLst>
      <p:ext uri="{BB962C8B-B14F-4D97-AF65-F5344CB8AC3E}">
        <p14:creationId xmlns:p14="http://schemas.microsoft.com/office/powerpoint/2010/main" val="3946105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Schistosoma</a:t>
            </a:r>
            <a:r>
              <a:rPr lang="en-US" dirty="0" smtClean="0"/>
              <a:t> </a:t>
            </a:r>
            <a:r>
              <a:rPr lang="en-US" dirty="0" err="1" smtClean="0"/>
              <a:t>cercaria</a:t>
            </a:r>
            <a:endParaRPr lang="en-US" i="1" dirty="0"/>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t="2548" b="2266"/>
          <a:stretch/>
        </p:blipFill>
        <p:spPr>
          <a:xfrm>
            <a:off x="1371600" y="1653308"/>
            <a:ext cx="6343650" cy="4830619"/>
          </a:xfrm>
          <a:prstGeom prst="rect">
            <a:avLst/>
          </a:prstGeom>
        </p:spPr>
      </p:pic>
    </p:spTree>
    <p:extLst>
      <p:ext uri="{BB962C8B-B14F-4D97-AF65-F5344CB8AC3E}">
        <p14:creationId xmlns:p14="http://schemas.microsoft.com/office/powerpoint/2010/main" val="1143162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Tapeworm </a:t>
            </a:r>
            <a:r>
              <a:rPr lang="en-US" dirty="0" err="1" smtClean="0"/>
              <a:t>scolex</a:t>
            </a:r>
            <a:endParaRPr lang="en-US" dirty="0"/>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943" b="1953"/>
          <a:stretch/>
        </p:blipFill>
        <p:spPr>
          <a:xfrm>
            <a:off x="1371600" y="1676400"/>
            <a:ext cx="6203470" cy="4819073"/>
          </a:xfrm>
          <a:prstGeom prst="rect">
            <a:avLst/>
          </a:prstGeom>
        </p:spPr>
      </p:pic>
    </p:spTree>
    <p:extLst>
      <p:ext uri="{BB962C8B-B14F-4D97-AF65-F5344CB8AC3E}">
        <p14:creationId xmlns:p14="http://schemas.microsoft.com/office/powerpoint/2010/main" val="1356730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Tapeworm mature </a:t>
            </a:r>
            <a:r>
              <a:rPr lang="en-US" dirty="0" err="1" smtClean="0"/>
              <a:t>proglottid</a:t>
            </a:r>
            <a:endParaRPr lang="en-US" dirty="0"/>
          </a:p>
        </p:txBody>
      </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751" b="1818"/>
          <a:stretch/>
        </p:blipFill>
        <p:spPr>
          <a:xfrm>
            <a:off x="1295400" y="1752600"/>
            <a:ext cx="6426980" cy="4648200"/>
          </a:xfrm>
          <a:prstGeom prst="rect">
            <a:avLst/>
          </a:prstGeom>
        </p:spPr>
      </p:pic>
    </p:spTree>
    <p:extLst>
      <p:ext uri="{BB962C8B-B14F-4D97-AF65-F5344CB8AC3E}">
        <p14:creationId xmlns:p14="http://schemas.microsoft.com/office/powerpoint/2010/main" val="3849905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err="1" smtClean="0"/>
              <a:t>Ascaris</a:t>
            </a:r>
            <a:r>
              <a:rPr lang="en-US" dirty="0" smtClean="0"/>
              <a:t> </a:t>
            </a:r>
            <a:r>
              <a:rPr lang="en-US" dirty="0" err="1" smtClean="0"/>
              <a:t>xs</a:t>
            </a:r>
            <a:endParaRPr lang="en-US" i="1" dirty="0"/>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t="1751" b="1145"/>
          <a:stretch/>
        </p:blipFill>
        <p:spPr>
          <a:xfrm>
            <a:off x="1295400" y="1676400"/>
            <a:ext cx="6553200" cy="4772584"/>
          </a:xfrm>
          <a:prstGeom prst="rect">
            <a:avLst/>
          </a:prstGeom>
        </p:spPr>
      </p:pic>
    </p:spTree>
    <p:extLst>
      <p:ext uri="{BB962C8B-B14F-4D97-AF65-F5344CB8AC3E}">
        <p14:creationId xmlns:p14="http://schemas.microsoft.com/office/powerpoint/2010/main" val="480466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Ascaris</a:t>
            </a:r>
            <a:r>
              <a:rPr lang="en-US" dirty="0" smtClean="0"/>
              <a:t> </a:t>
            </a:r>
            <a:r>
              <a:rPr lang="en-US" dirty="0" err="1" smtClean="0"/>
              <a:t>xs</a:t>
            </a:r>
            <a:r>
              <a:rPr lang="en-US" dirty="0" smtClean="0"/>
              <a:t> 40X</a:t>
            </a:r>
            <a:endParaRPr lang="en-US" i="1" dirty="0"/>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212" b="1414"/>
          <a:stretch/>
        </p:blipFill>
        <p:spPr>
          <a:xfrm>
            <a:off x="1295400" y="1524000"/>
            <a:ext cx="6477000" cy="5045518"/>
          </a:xfrm>
          <a:prstGeom prst="rect">
            <a:avLst/>
          </a:prstGeom>
        </p:spPr>
      </p:pic>
    </p:spTree>
    <p:extLst>
      <p:ext uri="{BB962C8B-B14F-4D97-AF65-F5344CB8AC3E}">
        <p14:creationId xmlns:p14="http://schemas.microsoft.com/office/powerpoint/2010/main" val="1524228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Ascaris</a:t>
            </a:r>
            <a:r>
              <a:rPr lang="en-US" dirty="0" smtClean="0"/>
              <a:t> </a:t>
            </a:r>
            <a:r>
              <a:rPr lang="en-US" dirty="0" err="1" smtClean="0"/>
              <a:t>xs</a:t>
            </a:r>
            <a:r>
              <a:rPr lang="en-US" dirty="0" smtClean="0"/>
              <a:t> 100X</a:t>
            </a:r>
            <a:endParaRPr lang="en-US" i="1" dirty="0"/>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1211" b="1953"/>
          <a:stretch/>
        </p:blipFill>
        <p:spPr>
          <a:xfrm>
            <a:off x="1371600" y="1554018"/>
            <a:ext cx="6295241" cy="4876800"/>
          </a:xfrm>
          <a:prstGeom prst="rect">
            <a:avLst/>
          </a:prstGeom>
        </p:spPr>
      </p:pic>
    </p:spTree>
    <p:extLst>
      <p:ext uri="{BB962C8B-B14F-4D97-AF65-F5344CB8AC3E}">
        <p14:creationId xmlns:p14="http://schemas.microsoft.com/office/powerpoint/2010/main" val="1202955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Ascaris</a:t>
            </a:r>
            <a:r>
              <a:rPr lang="en-US" dirty="0" smtClean="0"/>
              <a:t> </a:t>
            </a:r>
            <a:r>
              <a:rPr lang="en-US" dirty="0" err="1" smtClean="0"/>
              <a:t>xs</a:t>
            </a:r>
            <a:r>
              <a:rPr lang="en-US" dirty="0" smtClean="0"/>
              <a:t> 40X</a:t>
            </a:r>
            <a:endParaRPr lang="en-US" i="1" dirty="0"/>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t="1078" b="1010"/>
          <a:stretch/>
        </p:blipFill>
        <p:spPr>
          <a:xfrm>
            <a:off x="1327727" y="1447800"/>
            <a:ext cx="6248400" cy="4894370"/>
          </a:xfrm>
          <a:prstGeom prst="rect">
            <a:avLst/>
          </a:prstGeom>
        </p:spPr>
      </p:pic>
    </p:spTree>
    <p:extLst>
      <p:ext uri="{BB962C8B-B14F-4D97-AF65-F5344CB8AC3E}">
        <p14:creationId xmlns:p14="http://schemas.microsoft.com/office/powerpoint/2010/main" val="3563727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Ascaris</a:t>
            </a:r>
            <a:r>
              <a:rPr lang="en-US" dirty="0" smtClean="0"/>
              <a:t> </a:t>
            </a:r>
            <a:r>
              <a:rPr lang="en-US" dirty="0" err="1" smtClean="0"/>
              <a:t>xs</a:t>
            </a:r>
            <a:r>
              <a:rPr lang="en-US" dirty="0" smtClean="0"/>
              <a:t> 100X</a:t>
            </a:r>
            <a:endParaRPr lang="en-US" i="1" dirty="0"/>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1520" b="1952"/>
          <a:stretch/>
        </p:blipFill>
        <p:spPr>
          <a:xfrm>
            <a:off x="1600200" y="1524000"/>
            <a:ext cx="6267450" cy="4839855"/>
          </a:xfrm>
          <a:prstGeom prst="rect">
            <a:avLst/>
          </a:prstGeom>
        </p:spPr>
      </p:pic>
    </p:spTree>
    <p:extLst>
      <p:ext uri="{BB962C8B-B14F-4D97-AF65-F5344CB8AC3E}">
        <p14:creationId xmlns:p14="http://schemas.microsoft.com/office/powerpoint/2010/main" val="1280410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Trichinella</a:t>
            </a:r>
            <a:r>
              <a:rPr lang="en-US" dirty="0" smtClean="0"/>
              <a:t> in pig muscle</a:t>
            </a:r>
            <a:endParaRPr lang="en-US" i="1" dirty="0"/>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1441" b="2259"/>
          <a:stretch/>
        </p:blipFill>
        <p:spPr>
          <a:xfrm>
            <a:off x="1447800" y="1671782"/>
            <a:ext cx="6210300" cy="4784436"/>
          </a:xfrm>
          <a:prstGeom prst="rect">
            <a:avLst/>
          </a:prstGeom>
        </p:spPr>
      </p:pic>
    </p:spTree>
    <p:extLst>
      <p:ext uri="{BB962C8B-B14F-4D97-AF65-F5344CB8AC3E}">
        <p14:creationId xmlns:p14="http://schemas.microsoft.com/office/powerpoint/2010/main" val="360275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a:spLocks noGrp="1"/>
          </p:cNvSpPr>
          <p:nvPr/>
        </p:nvSpPr>
        <p:spPr>
          <a:xfrm>
            <a:off x="533400" y="838200"/>
            <a:ext cx="8077200" cy="4572000"/>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dirty="0">
                <a:solidFill>
                  <a:schemeClr val="tx1"/>
                </a:solidFill>
              </a:rPr>
              <a:t>In this lab exercise, you observed the wide diversity of </a:t>
            </a:r>
            <a:r>
              <a:rPr lang="en-US" dirty="0" smtClean="0">
                <a:solidFill>
                  <a:schemeClr val="tx1"/>
                </a:solidFill>
              </a:rPr>
              <a:t>animals in the phyla Platyhelminthes and </a:t>
            </a:r>
            <a:r>
              <a:rPr lang="en-US" dirty="0" err="1" smtClean="0">
                <a:solidFill>
                  <a:schemeClr val="tx1"/>
                </a:solidFill>
              </a:rPr>
              <a:t>Nematoda</a:t>
            </a:r>
            <a:r>
              <a:rPr lang="en-US" dirty="0" smtClean="0">
                <a:solidFill>
                  <a:schemeClr val="tx1"/>
                </a:solidFill>
              </a:rPr>
              <a:t>. </a:t>
            </a:r>
            <a:r>
              <a:rPr lang="en-US" dirty="0">
                <a:solidFill>
                  <a:schemeClr val="tx1"/>
                </a:solidFill>
              </a:rPr>
              <a:t>You will be expected to recognize each group and their distinguishing characteristics. Consult your lab manual for the role of each in its environment, the structures that you will need to recognize on each specimen, and their functions.  </a:t>
            </a:r>
            <a:r>
              <a:rPr lang="en-US" dirty="0" smtClean="0">
                <a:solidFill>
                  <a:schemeClr val="tx1"/>
                </a:solidFill>
              </a:rPr>
              <a:t>Pay attention to which are parasites and which are free-living. As </a:t>
            </a:r>
            <a:r>
              <a:rPr lang="en-US" dirty="0">
                <a:solidFill>
                  <a:schemeClr val="tx1"/>
                </a:solidFill>
              </a:rPr>
              <a:t>in all exercises, concentrate on those structures in </a:t>
            </a:r>
            <a:r>
              <a:rPr lang="en-US" b="1" dirty="0">
                <a:solidFill>
                  <a:schemeClr val="tx1"/>
                </a:solidFill>
              </a:rPr>
              <a:t>bold face </a:t>
            </a:r>
            <a:r>
              <a:rPr lang="en-US" dirty="0">
                <a:solidFill>
                  <a:schemeClr val="tx1"/>
                </a:solidFill>
              </a:rPr>
              <a:t>type and those that you were asked to label on your diagrams.</a:t>
            </a:r>
          </a:p>
          <a:p>
            <a:pPr algn="l"/>
            <a:endParaRPr lang="en-US" dirty="0">
              <a:solidFill>
                <a:schemeClr val="tx1"/>
              </a:solidFill>
            </a:endParaRPr>
          </a:p>
        </p:txBody>
      </p:sp>
    </p:spTree>
    <p:extLst>
      <p:ext uri="{BB962C8B-B14F-4D97-AF65-F5344CB8AC3E}">
        <p14:creationId xmlns:p14="http://schemas.microsoft.com/office/powerpoint/2010/main" val="1160165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Trichinella</a:t>
            </a:r>
            <a:r>
              <a:rPr lang="en-US" dirty="0" smtClean="0"/>
              <a:t> in </a:t>
            </a:r>
            <a:r>
              <a:rPr lang="en-US" smtClean="0"/>
              <a:t>pig muscle</a:t>
            </a:r>
            <a:endParaRPr lang="en-US" i="1"/>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1616" b="1280"/>
          <a:stretch/>
        </p:blipFill>
        <p:spPr>
          <a:xfrm>
            <a:off x="1828800" y="1676400"/>
            <a:ext cx="6267450" cy="4868775"/>
          </a:xfrm>
          <a:prstGeom prst="rect">
            <a:avLst/>
          </a:prstGeom>
        </p:spPr>
      </p:pic>
    </p:spTree>
    <p:extLst>
      <p:ext uri="{BB962C8B-B14F-4D97-AF65-F5344CB8AC3E}">
        <p14:creationId xmlns:p14="http://schemas.microsoft.com/office/powerpoint/2010/main" val="3228843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Planaria</a:t>
            </a:r>
            <a:r>
              <a:rPr lang="en-US" dirty="0" smtClean="0"/>
              <a:t> Model</a:t>
            </a:r>
            <a:endParaRPr lang="en-US" dirty="0"/>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95400" y="1600200"/>
            <a:ext cx="6324600" cy="4743450"/>
          </a:xfrm>
          <a:prstGeom prst="rect">
            <a:avLst/>
          </a:prstGeom>
        </p:spPr>
      </p:pic>
    </p:spTree>
    <p:extLst>
      <p:ext uri="{BB962C8B-B14F-4D97-AF65-F5344CB8AC3E}">
        <p14:creationId xmlns:p14="http://schemas.microsoft.com/office/powerpoint/2010/main" val="1004003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Generalized Fluke Model</a:t>
            </a:r>
            <a:endParaRPr lang="en-US" dirty="0"/>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524000" y="1731818"/>
            <a:ext cx="5943600" cy="4457700"/>
          </a:xfrm>
          <a:prstGeom prst="rect">
            <a:avLst/>
          </a:prstGeom>
        </p:spPr>
      </p:pic>
    </p:spTree>
    <p:extLst>
      <p:ext uri="{BB962C8B-B14F-4D97-AF65-F5344CB8AC3E}">
        <p14:creationId xmlns:p14="http://schemas.microsoft.com/office/powerpoint/2010/main" val="3408255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Tapeworm </a:t>
            </a:r>
            <a:r>
              <a:rPr lang="en-US" dirty="0" err="1" smtClean="0"/>
              <a:t>Scolex</a:t>
            </a:r>
            <a:r>
              <a:rPr lang="en-US" dirty="0" smtClean="0"/>
              <a:t> Model</a:t>
            </a:r>
            <a:endParaRPr lang="en-US" dirty="0"/>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295400" y="1752600"/>
            <a:ext cx="5943600" cy="4457700"/>
          </a:xfrm>
          <a:prstGeom prst="rect">
            <a:avLst/>
          </a:prstGeom>
        </p:spPr>
      </p:pic>
    </p:spTree>
    <p:extLst>
      <p:ext uri="{BB962C8B-B14F-4D97-AF65-F5344CB8AC3E}">
        <p14:creationId xmlns:p14="http://schemas.microsoft.com/office/powerpoint/2010/main" val="2375220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Tapeworm </a:t>
            </a:r>
            <a:r>
              <a:rPr lang="en-US" dirty="0" err="1" smtClean="0"/>
              <a:t>Proglottid</a:t>
            </a:r>
            <a:r>
              <a:rPr lang="en-US" dirty="0" smtClean="0"/>
              <a:t> Model</a:t>
            </a:r>
            <a:endParaRPr lang="en-US" dirty="0"/>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52600" y="1676400"/>
            <a:ext cx="5791200" cy="4343400"/>
          </a:xfrm>
          <a:prstGeom prst="rect">
            <a:avLst/>
          </a:prstGeom>
        </p:spPr>
      </p:pic>
    </p:spTree>
    <p:extLst>
      <p:ext uri="{BB962C8B-B14F-4D97-AF65-F5344CB8AC3E}">
        <p14:creationId xmlns:p14="http://schemas.microsoft.com/office/powerpoint/2010/main" val="2203643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Planaria</a:t>
            </a:r>
            <a:r>
              <a:rPr lang="en-US" dirty="0" smtClean="0"/>
              <a:t> whole mount</a:t>
            </a:r>
            <a:endParaRPr lang="en-US" dirty="0"/>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653" b="1562"/>
          <a:stretch/>
        </p:blipFill>
        <p:spPr>
          <a:xfrm>
            <a:off x="1295400" y="1607126"/>
            <a:ext cx="6705600" cy="4867565"/>
          </a:xfrm>
          <a:prstGeom prst="rect">
            <a:avLst/>
          </a:prstGeom>
        </p:spPr>
      </p:pic>
    </p:spTree>
    <p:extLst>
      <p:ext uri="{BB962C8B-B14F-4D97-AF65-F5344CB8AC3E}">
        <p14:creationId xmlns:p14="http://schemas.microsoft.com/office/powerpoint/2010/main" val="2279108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Planaria</a:t>
            </a:r>
            <a:r>
              <a:rPr lang="en-US" dirty="0" smtClean="0"/>
              <a:t> whole mount</a:t>
            </a:r>
            <a:endParaRPr lang="en-US" dirty="0"/>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939" b="2532"/>
          <a:stretch/>
        </p:blipFill>
        <p:spPr>
          <a:xfrm>
            <a:off x="1371600" y="1468582"/>
            <a:ext cx="6248400" cy="4775200"/>
          </a:xfrm>
          <a:prstGeom prst="rect">
            <a:avLst/>
          </a:prstGeom>
        </p:spPr>
      </p:pic>
    </p:spTree>
    <p:extLst>
      <p:ext uri="{BB962C8B-B14F-4D97-AF65-F5344CB8AC3E}">
        <p14:creationId xmlns:p14="http://schemas.microsoft.com/office/powerpoint/2010/main" val="296435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Planaria</a:t>
            </a:r>
            <a:r>
              <a:rPr lang="en-US" dirty="0" smtClean="0"/>
              <a:t> </a:t>
            </a:r>
            <a:r>
              <a:rPr lang="en-US" dirty="0" err="1" smtClean="0"/>
              <a:t>xs</a:t>
            </a:r>
            <a:r>
              <a:rPr lang="en-US" dirty="0" smtClean="0"/>
              <a:t> 40X</a:t>
            </a:r>
            <a:endParaRPr lang="en-US" dirty="0"/>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078" b="1010"/>
          <a:stretch/>
        </p:blipFill>
        <p:spPr>
          <a:xfrm>
            <a:off x="1524000" y="1447800"/>
            <a:ext cx="6415841" cy="5025527"/>
          </a:xfrm>
          <a:prstGeom prst="rect">
            <a:avLst/>
          </a:prstGeom>
        </p:spPr>
      </p:pic>
    </p:spTree>
    <p:extLst>
      <p:ext uri="{BB962C8B-B14F-4D97-AF65-F5344CB8AC3E}">
        <p14:creationId xmlns:p14="http://schemas.microsoft.com/office/powerpoint/2010/main" val="524087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Planaria</a:t>
            </a:r>
            <a:r>
              <a:rPr lang="en-US" dirty="0" smtClean="0"/>
              <a:t> </a:t>
            </a:r>
            <a:r>
              <a:rPr lang="en-US" dirty="0" err="1" smtClean="0"/>
              <a:t>xs</a:t>
            </a:r>
            <a:r>
              <a:rPr lang="en-US" dirty="0" smtClean="0"/>
              <a:t> 100X</a:t>
            </a:r>
            <a:endParaRPr lang="en-US" dirty="0"/>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942" b="2225"/>
          <a:stretch/>
        </p:blipFill>
        <p:spPr>
          <a:xfrm>
            <a:off x="1676400" y="1847272"/>
            <a:ext cx="6096000" cy="4673601"/>
          </a:xfrm>
          <a:prstGeom prst="rect">
            <a:avLst/>
          </a:prstGeom>
        </p:spPr>
      </p:pic>
    </p:spTree>
    <p:extLst>
      <p:ext uri="{BB962C8B-B14F-4D97-AF65-F5344CB8AC3E}">
        <p14:creationId xmlns:p14="http://schemas.microsoft.com/office/powerpoint/2010/main" val="2876629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Planaria</a:t>
            </a:r>
            <a:r>
              <a:rPr lang="en-US" dirty="0" smtClean="0"/>
              <a:t> </a:t>
            </a:r>
            <a:r>
              <a:rPr lang="en-US" dirty="0" err="1" smtClean="0"/>
              <a:t>xs</a:t>
            </a:r>
            <a:r>
              <a:rPr lang="en-US" dirty="0" smtClean="0"/>
              <a:t> 400X</a:t>
            </a:r>
            <a:endParaRPr lang="en-US" dirty="0"/>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316" b="3789"/>
          <a:stretch/>
        </p:blipFill>
        <p:spPr>
          <a:xfrm>
            <a:off x="1219200" y="1440873"/>
            <a:ext cx="6582064" cy="4996872"/>
          </a:xfrm>
          <a:prstGeom prst="rect">
            <a:avLst/>
          </a:prstGeom>
        </p:spPr>
      </p:pic>
    </p:spTree>
    <p:extLst>
      <p:ext uri="{BB962C8B-B14F-4D97-AF65-F5344CB8AC3E}">
        <p14:creationId xmlns:p14="http://schemas.microsoft.com/office/powerpoint/2010/main" val="19080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Fasciola</a:t>
            </a:r>
            <a:r>
              <a:rPr lang="en-US" dirty="0" smtClean="0"/>
              <a:t> whole mount</a:t>
            </a:r>
            <a:endParaRPr lang="en-US" i="1" dirty="0"/>
          </a:p>
        </p:txBody>
      </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1482" b="2357"/>
          <a:stretch/>
        </p:blipFill>
        <p:spPr>
          <a:xfrm>
            <a:off x="1524000" y="1828800"/>
            <a:ext cx="6233671" cy="4495800"/>
          </a:xfrm>
          <a:prstGeom prst="rect">
            <a:avLst/>
          </a:prstGeom>
        </p:spPr>
      </p:pic>
    </p:spTree>
    <p:extLst>
      <p:ext uri="{BB962C8B-B14F-4D97-AF65-F5344CB8AC3E}">
        <p14:creationId xmlns:p14="http://schemas.microsoft.com/office/powerpoint/2010/main" val="1528591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15400" cy="1143000"/>
          </a:xfrm>
        </p:spPr>
        <p:txBody>
          <a:bodyPr>
            <a:normAutofit/>
          </a:bodyPr>
          <a:lstStyle/>
          <a:p>
            <a:r>
              <a:rPr lang="en-US" i="1" dirty="0" smtClean="0"/>
              <a:t>Schistosoma</a:t>
            </a:r>
            <a:r>
              <a:rPr lang="en-US" dirty="0" smtClean="0"/>
              <a:t> male and female 40X</a:t>
            </a:r>
            <a:endParaRPr lang="en-US" i="1" dirty="0"/>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1294" b="1560"/>
          <a:stretch/>
        </p:blipFill>
        <p:spPr>
          <a:xfrm>
            <a:off x="1295400" y="1500909"/>
            <a:ext cx="6477000" cy="5033818"/>
          </a:xfrm>
          <a:prstGeom prst="rect">
            <a:avLst/>
          </a:prstGeom>
        </p:spPr>
      </p:pic>
    </p:spTree>
    <p:extLst>
      <p:ext uri="{BB962C8B-B14F-4D97-AF65-F5344CB8AC3E}">
        <p14:creationId xmlns:p14="http://schemas.microsoft.com/office/powerpoint/2010/main" val="35510846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TotalTime>
  <Words>134</Words>
  <Application>Microsoft Office PowerPoint</Application>
  <PresentationFormat>On-screen Show (4:3)</PresentationFormat>
  <Paragraphs>25</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Exercise 13</vt:lpstr>
      <vt:lpstr>PowerPoint Presentation</vt:lpstr>
      <vt:lpstr>Planaria whole mount</vt:lpstr>
      <vt:lpstr>Planaria whole mount</vt:lpstr>
      <vt:lpstr>Planaria xs 40X</vt:lpstr>
      <vt:lpstr>Planaria xs 100X</vt:lpstr>
      <vt:lpstr>Planaria xs 400X</vt:lpstr>
      <vt:lpstr>Fasciola whole mount</vt:lpstr>
      <vt:lpstr>Schistosoma male and female 40X</vt:lpstr>
      <vt:lpstr>Schistosoma male and female</vt:lpstr>
      <vt:lpstr>Schistosoma cercaria</vt:lpstr>
      <vt:lpstr>Tapeworm scolex</vt:lpstr>
      <vt:lpstr>Tapeworm mature proglottid</vt:lpstr>
      <vt:lpstr>Ascaris xs</vt:lpstr>
      <vt:lpstr>Ascaris xs 40X</vt:lpstr>
      <vt:lpstr>Ascaris xs 100X</vt:lpstr>
      <vt:lpstr>Ascaris xs 40X</vt:lpstr>
      <vt:lpstr>Ascaris xs 100X</vt:lpstr>
      <vt:lpstr>Trichinella in pig muscle</vt:lpstr>
      <vt:lpstr>Trichinella in pig muscle</vt:lpstr>
      <vt:lpstr>Planaria Model</vt:lpstr>
      <vt:lpstr>Generalized Fluke Model</vt:lpstr>
      <vt:lpstr>Tapeworm Scolex Model</vt:lpstr>
      <vt:lpstr>Tapeworm Proglottid Model</vt:lpstr>
    </vt:vector>
  </TitlesOfParts>
  <Company>Loyola University Chicago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Platyhelminthes and Nematoda</dc:title>
  <dc:creator>Jokinen, Diane</dc:creator>
  <cp:lastModifiedBy>Jokinen, Diane</cp:lastModifiedBy>
  <cp:revision>10</cp:revision>
  <dcterms:created xsi:type="dcterms:W3CDTF">2016-11-10T20:15:23Z</dcterms:created>
  <dcterms:modified xsi:type="dcterms:W3CDTF">2016-12-16T16:35:43Z</dcterms:modified>
</cp:coreProperties>
</file>